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1C2EC7-5CD7-4077-84C6-1D373B97A292}">
          <p14:sldIdLst>
            <p14:sldId id="256"/>
          </p14:sldIdLst>
        </p14:section>
        <p14:section name="Untitled Section" id="{34062491-6C73-463F-8F3E-473F1BAD16F6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44F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1357" autoAdjust="0"/>
    <p:restoredTop sz="94660"/>
  </p:normalViewPr>
  <p:slideViewPr>
    <p:cSldViewPr snapToGrid="0">
      <p:cViewPr>
        <p:scale>
          <a:sx n="140" d="100"/>
          <a:sy n="140" d="100"/>
        </p:scale>
        <p:origin x="10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32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07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6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2447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902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230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4668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3153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8680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6238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4926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8231E-1B0A-4825-963E-218615CB68B3}" type="datetimeFigureOut">
              <a:rPr lang="en-US" smtClean="0"/>
              <a:t>3/15/19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D5B40-A335-4257-89A1-EBE01D353E36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0233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 flipH="1">
            <a:off x="133312" y="147646"/>
            <a:ext cx="46856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SAÚDE E BEM-ESTAR: Alzheimer</a:t>
            </a:r>
          </a:p>
        </p:txBody>
      </p:sp>
      <p:sp>
        <p:nvSpPr>
          <p:cNvPr id="5" name="Rectangle 4"/>
          <p:cNvSpPr/>
          <p:nvPr/>
        </p:nvSpPr>
        <p:spPr>
          <a:xfrm>
            <a:off x="222422" y="657932"/>
            <a:ext cx="8594125" cy="6008044"/>
          </a:xfrm>
          <a:prstGeom prst="rect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350" dirty="0">
              <a:highlight>
                <a:srgbClr val="008000"/>
              </a:highlight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222421" y="4322479"/>
            <a:ext cx="8594125" cy="0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>
            <a:cxnSpLocks/>
          </p:cNvCxnSpPr>
          <p:nvPr/>
        </p:nvCxnSpPr>
        <p:spPr>
          <a:xfrm>
            <a:off x="1924637" y="644220"/>
            <a:ext cx="0" cy="367098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>
            <a:cxnSpLocks/>
          </p:cNvCxnSpPr>
          <p:nvPr/>
        </p:nvCxnSpPr>
        <p:spPr>
          <a:xfrm flipH="1">
            <a:off x="7099104" y="650662"/>
            <a:ext cx="6486" cy="367098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>
            <a:cxnSpLocks/>
          </p:cNvCxnSpPr>
          <p:nvPr/>
        </p:nvCxnSpPr>
        <p:spPr>
          <a:xfrm flipH="1">
            <a:off x="3661293" y="650662"/>
            <a:ext cx="1" cy="3664547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>
            <a:cxnSpLocks/>
          </p:cNvCxnSpPr>
          <p:nvPr/>
        </p:nvCxnSpPr>
        <p:spPr>
          <a:xfrm flipH="1">
            <a:off x="5350480" y="657932"/>
            <a:ext cx="1308" cy="3663719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368880" y="4385575"/>
            <a:ext cx="4173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/>
              <a:t>POR QUE esse problema deve ser resolvido?</a:t>
            </a:r>
            <a:endParaRPr lang="en-US" sz="1200" u="sng" dirty="0"/>
          </a:p>
        </p:txBody>
      </p:sp>
      <p:sp>
        <p:nvSpPr>
          <p:cNvPr id="45" name="TextBox 44"/>
          <p:cNvSpPr txBox="1"/>
          <p:nvPr/>
        </p:nvSpPr>
        <p:spPr>
          <a:xfrm>
            <a:off x="296257" y="782284"/>
            <a:ext cx="148758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QUAL </a:t>
            </a:r>
            <a:r>
              <a:rPr lang="en-US" sz="1200" u="sng" dirty="0" err="1"/>
              <a:t>é</a:t>
            </a:r>
            <a:r>
              <a:rPr lang="en-US" sz="1200" u="sng" dirty="0"/>
              <a:t> o </a:t>
            </a:r>
            <a:r>
              <a:rPr lang="en-US" sz="1200" u="sng" dirty="0" err="1"/>
              <a:t>problema</a:t>
            </a:r>
            <a:r>
              <a:rPr lang="en-US" sz="1200" u="sng" dirty="0"/>
              <a:t>?</a:t>
            </a:r>
          </a:p>
          <a:p>
            <a:endParaRPr lang="en-US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1911535" y="782284"/>
            <a:ext cx="17074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/>
              <a:t>O QUE causa esse problema?</a:t>
            </a:r>
            <a:endParaRPr lang="en-US" sz="1200" u="sng" dirty="0"/>
          </a:p>
        </p:txBody>
      </p:sp>
      <p:sp>
        <p:nvSpPr>
          <p:cNvPr id="68" name="TextBox 67"/>
          <p:cNvSpPr txBox="1"/>
          <p:nvPr/>
        </p:nvSpPr>
        <p:spPr>
          <a:xfrm>
            <a:off x="7146673" y="796824"/>
            <a:ext cx="15785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/>
              <a:t>COMO este problema esta sendo resolvido? </a:t>
            </a:r>
            <a:endParaRPr lang="en-US" sz="1200" u="sng" dirty="0"/>
          </a:p>
          <a:p>
            <a:endParaRPr lang="en-US" sz="1200" dirty="0"/>
          </a:p>
        </p:txBody>
      </p:sp>
      <p:sp>
        <p:nvSpPr>
          <p:cNvPr id="69" name="TextBox 68"/>
          <p:cNvSpPr txBox="1"/>
          <p:nvPr/>
        </p:nvSpPr>
        <p:spPr>
          <a:xfrm>
            <a:off x="5372344" y="796824"/>
            <a:ext cx="16825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QUANDO </a:t>
            </a:r>
            <a:r>
              <a:rPr lang="en-US" sz="1200" u="sng" dirty="0" err="1"/>
              <a:t>ocorre</a:t>
            </a:r>
            <a:r>
              <a:rPr lang="en-US" sz="1200" u="sng" dirty="0"/>
              <a:t> </a:t>
            </a:r>
            <a:r>
              <a:rPr lang="en-US" sz="1200" u="sng" dirty="0" err="1"/>
              <a:t>esse</a:t>
            </a:r>
            <a:r>
              <a:rPr lang="en-US" sz="1200" u="sng" dirty="0"/>
              <a:t> </a:t>
            </a:r>
            <a:r>
              <a:rPr lang="en-US" sz="1200" u="sng" dirty="0" err="1"/>
              <a:t>problema</a:t>
            </a:r>
            <a:r>
              <a:rPr lang="en-US" sz="1200" u="sng" dirty="0"/>
              <a:t>? </a:t>
            </a:r>
          </a:p>
        </p:txBody>
      </p:sp>
      <p:sp>
        <p:nvSpPr>
          <p:cNvPr id="71" name="TextBox 70"/>
          <p:cNvSpPr txBox="1"/>
          <p:nvPr/>
        </p:nvSpPr>
        <p:spPr>
          <a:xfrm>
            <a:off x="3733328" y="790676"/>
            <a:ext cx="16184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u="sng" dirty="0"/>
              <a:t>QUEM é o público atingido por esse problema? </a:t>
            </a:r>
            <a:endParaRPr lang="en-US" sz="1200" u="sng" dirty="0"/>
          </a:p>
        </p:txBody>
      </p:sp>
      <p:cxnSp>
        <p:nvCxnSpPr>
          <p:cNvPr id="58" name="Straight Connector 57"/>
          <p:cNvCxnSpPr>
            <a:cxnSpLocks/>
          </p:cNvCxnSpPr>
          <p:nvPr/>
        </p:nvCxnSpPr>
        <p:spPr>
          <a:xfrm flipH="1">
            <a:off x="4624110" y="4329750"/>
            <a:ext cx="1569" cy="2343496"/>
          </a:xfrm>
          <a:prstGeom prst="line">
            <a:avLst/>
          </a:prstGeom>
          <a:ln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/>
          <p:cNvSpPr txBox="1"/>
          <p:nvPr/>
        </p:nvSpPr>
        <p:spPr>
          <a:xfrm>
            <a:off x="4818977" y="4385575"/>
            <a:ext cx="3804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ONDE </a:t>
            </a:r>
            <a:r>
              <a:rPr lang="en-US" sz="1200" u="sng" dirty="0" err="1"/>
              <a:t>ocorre</a:t>
            </a:r>
            <a:r>
              <a:rPr lang="en-US" sz="1200" u="sng" dirty="0"/>
              <a:t> </a:t>
            </a:r>
            <a:r>
              <a:rPr lang="en-US" sz="1200" u="sng" dirty="0" err="1"/>
              <a:t>esse</a:t>
            </a:r>
            <a:r>
              <a:rPr lang="en-US" sz="1200" u="sng" dirty="0"/>
              <a:t> </a:t>
            </a:r>
            <a:r>
              <a:rPr lang="en-US" sz="1200" u="sng" dirty="0" err="1"/>
              <a:t>problema</a:t>
            </a:r>
            <a:r>
              <a:rPr lang="en-US" sz="1200" u="sng" dirty="0"/>
              <a:t>?</a:t>
            </a:r>
          </a:p>
          <a:p>
            <a:endParaRPr lang="en-US" sz="1200" u="sng" dirty="0"/>
          </a:p>
          <a:p>
            <a:endParaRPr lang="en-US" sz="1200" dirty="0"/>
          </a:p>
        </p:txBody>
      </p:sp>
      <p:sp>
        <p:nvSpPr>
          <p:cNvPr id="74" name="TextBox 73"/>
          <p:cNvSpPr txBox="1"/>
          <p:nvPr/>
        </p:nvSpPr>
        <p:spPr>
          <a:xfrm>
            <a:off x="3647487" y="1636195"/>
            <a:ext cx="16758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/>
              <a:t>Cerca</a:t>
            </a:r>
            <a:r>
              <a:rPr lang="en-US" sz="2000" dirty="0"/>
              <a:t> de 50% da </a:t>
            </a:r>
            <a:r>
              <a:rPr lang="en-US" sz="2000" dirty="0" err="1"/>
              <a:t>população</a:t>
            </a:r>
            <a:r>
              <a:rPr lang="en-US" sz="2000" dirty="0"/>
              <a:t> </a:t>
            </a:r>
            <a:r>
              <a:rPr lang="en-US" sz="2000" dirty="0" err="1"/>
              <a:t>acima</a:t>
            </a:r>
            <a:r>
              <a:rPr lang="en-US" sz="2000" dirty="0"/>
              <a:t> de 80 </a:t>
            </a:r>
            <a:r>
              <a:rPr lang="en-US" sz="2000" dirty="0" err="1"/>
              <a:t>anos</a:t>
            </a:r>
            <a:endParaRPr lang="en-US" sz="2000" dirty="0"/>
          </a:p>
        </p:txBody>
      </p:sp>
      <p:sp>
        <p:nvSpPr>
          <p:cNvPr id="30" name="TextBox 73">
            <a:extLst>
              <a:ext uri="{FF2B5EF4-FFF2-40B4-BE49-F238E27FC236}">
                <a16:creationId xmlns:a16="http://schemas.microsoft.com/office/drawing/2014/main" id="{7A465E2F-F228-1B48-8C98-6CEDB631BB9F}"/>
              </a:ext>
            </a:extLst>
          </p:cNvPr>
          <p:cNvSpPr txBox="1"/>
          <p:nvPr/>
        </p:nvSpPr>
        <p:spPr>
          <a:xfrm>
            <a:off x="1924637" y="1368301"/>
            <a:ext cx="1652699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200" dirty="0"/>
              <a:t>Os cientistas ainda não chegaram a um consenso sobre os motivos que causam o declínio cognitivo. Eles sabem que há um aumento de uma proteína chamada beta-amiloide nas redondezas dos neurônios, que gera placas capazes de destruir as conexões entre as células</a:t>
            </a:r>
            <a:endParaRPr lang="en-US" sz="1200" dirty="0"/>
          </a:p>
        </p:txBody>
      </p:sp>
      <p:sp>
        <p:nvSpPr>
          <p:cNvPr id="33" name="TextBox 73">
            <a:extLst>
              <a:ext uri="{FF2B5EF4-FFF2-40B4-BE49-F238E27FC236}">
                <a16:creationId xmlns:a16="http://schemas.microsoft.com/office/drawing/2014/main" id="{34805257-1168-6844-ACFF-AD5855B7435B}"/>
              </a:ext>
            </a:extLst>
          </p:cNvPr>
          <p:cNvSpPr txBox="1"/>
          <p:nvPr/>
        </p:nvSpPr>
        <p:spPr>
          <a:xfrm>
            <a:off x="7146673" y="2321852"/>
            <a:ext cx="156186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Cientistas ao redor do mundo estão buscando soluções para esse problema. Por exemplo, pesquisadores da Universidade Federal do Rio de Janeiro (UFRJ) conseguiram estabelecer uma relação entre os níveis de </a:t>
            </a:r>
            <a:r>
              <a:rPr lang="pt-BR" sz="900" dirty="0" err="1"/>
              <a:t>irisina</a:t>
            </a:r>
            <a:r>
              <a:rPr lang="pt-BR" sz="900" dirty="0"/>
              <a:t> — um hormônio produzido pelo corpo durante exercícios físicos — e um possível tratamento para a perda de memória causada pela doença de Alzheimer</a:t>
            </a:r>
            <a:endParaRPr lang="en-US" sz="900" dirty="0"/>
          </a:p>
        </p:txBody>
      </p:sp>
      <p:sp>
        <p:nvSpPr>
          <p:cNvPr id="34" name="TextBox 73">
            <a:extLst>
              <a:ext uri="{FF2B5EF4-FFF2-40B4-BE49-F238E27FC236}">
                <a16:creationId xmlns:a16="http://schemas.microsoft.com/office/drawing/2014/main" id="{8D26B66D-9132-BC49-812C-8048C65EDBFE}"/>
              </a:ext>
            </a:extLst>
          </p:cNvPr>
          <p:cNvSpPr txBox="1"/>
          <p:nvPr/>
        </p:nvSpPr>
        <p:spPr>
          <a:xfrm>
            <a:off x="357620" y="4830447"/>
            <a:ext cx="290521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900" dirty="0"/>
              <a:t>O doente de de tem humor deprimido, alucinações e delírios, apatia, agressividade, agitação, condutas repetitivas e perturbações no ciclo do sono. Tudo isto compromete as atividades de vida diária como, por exemplo, tomar banho ou comer, fazendo com que este doente necessite de auxílio para realiza-las. Além disso há o cuidador. A sobrecarga do cuidador é de todo tipo: física, social, econômica e, principalmente, emocional. Lidar com os sentimentos diante das mudanças e privações do próprio estilo de vida, das alterações do jeito de ser daquele familiar que agora tem comportamentos estranhos, causa angustia e ansiedade. </a:t>
            </a:r>
            <a:endParaRPr lang="en-US" sz="900" dirty="0"/>
          </a:p>
        </p:txBody>
      </p:sp>
      <p:pic>
        <p:nvPicPr>
          <p:cNvPr id="28" name="Imagem 27" descr="Uma imagem contendo pessoa, homem, interior, vestindo&#10;&#10;Descrição gerada automaticamente">
            <a:extLst>
              <a:ext uri="{FF2B5EF4-FFF2-40B4-BE49-F238E27FC236}">
                <a16:creationId xmlns:a16="http://schemas.microsoft.com/office/drawing/2014/main" id="{9FD7FB98-C4E6-C747-BD48-E1A8074B6E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4454" y="3153674"/>
            <a:ext cx="1656026" cy="1128552"/>
          </a:xfrm>
          <a:prstGeom prst="rect">
            <a:avLst/>
          </a:prstGeom>
        </p:spPr>
      </p:pic>
      <p:pic>
        <p:nvPicPr>
          <p:cNvPr id="36" name="Imagem 35" descr="Uma imagem contendo pessoa, texto, livro, interior&#10;&#10;Descrição gerada automaticamente">
            <a:extLst>
              <a:ext uri="{FF2B5EF4-FFF2-40B4-BE49-F238E27FC236}">
                <a16:creationId xmlns:a16="http://schemas.microsoft.com/office/drawing/2014/main" id="{CDE4C389-3550-E442-839B-392C19A2D4B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80" y="1520471"/>
            <a:ext cx="1489129" cy="2250876"/>
          </a:xfrm>
          <a:prstGeom prst="rect">
            <a:avLst/>
          </a:prstGeom>
        </p:spPr>
      </p:pic>
      <p:sp>
        <p:nvSpPr>
          <p:cNvPr id="57" name="TextBox 73">
            <a:extLst>
              <a:ext uri="{FF2B5EF4-FFF2-40B4-BE49-F238E27FC236}">
                <a16:creationId xmlns:a16="http://schemas.microsoft.com/office/drawing/2014/main" id="{ADCFDD91-BAAF-5845-8ABD-3959C5FA5AFE}"/>
              </a:ext>
            </a:extLst>
          </p:cNvPr>
          <p:cNvSpPr txBox="1"/>
          <p:nvPr/>
        </p:nvSpPr>
        <p:spPr>
          <a:xfrm>
            <a:off x="5403677" y="1313267"/>
            <a:ext cx="160717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50" dirty="0"/>
              <a:t>Alguns fatores de risco para o Alzheimer são:</a:t>
            </a:r>
          </a:p>
          <a:p>
            <a:pPr algn="just"/>
            <a:endParaRPr lang="pt-BR" sz="1050" dirty="0"/>
          </a:p>
          <a:p>
            <a:pPr algn="just"/>
            <a:r>
              <a:rPr lang="pt-BR" sz="1050" dirty="0"/>
              <a:t>a idade e a história familiar: a demência é mais provável se a pessoa tem algum familiar que já sofreu do problema;</a:t>
            </a:r>
          </a:p>
          <a:p>
            <a:pPr algn="just"/>
            <a:endParaRPr lang="pt-BR" sz="1050" dirty="0"/>
          </a:p>
          <a:p>
            <a:pPr algn="just"/>
            <a:r>
              <a:rPr lang="pt-BR" sz="1050" dirty="0"/>
              <a:t>baixo nível de escolaridade: pessoas com maior nível de escolaridade geralmente executam atividades intelectuais mais complexas, que oferecem uma maior quantidade de estímulos cerebrais.</a:t>
            </a:r>
            <a:endParaRPr lang="en-US" sz="1050" dirty="0"/>
          </a:p>
        </p:txBody>
      </p:sp>
      <p:pic>
        <p:nvPicPr>
          <p:cNvPr id="38" name="Imagem 37" descr="Uma imagem contendo texto&#10;&#10;Descrição gerada automaticamente">
            <a:extLst>
              <a:ext uri="{FF2B5EF4-FFF2-40B4-BE49-F238E27FC236}">
                <a16:creationId xmlns:a16="http://schemas.microsoft.com/office/drawing/2014/main" id="{6B63B052-3D4B-6848-9897-6364620A45B1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70"/>
          <a:stretch/>
        </p:blipFill>
        <p:spPr>
          <a:xfrm>
            <a:off x="4901928" y="4987773"/>
            <a:ext cx="3721320" cy="1597000"/>
          </a:xfrm>
          <a:prstGeom prst="rect">
            <a:avLst/>
          </a:prstGeom>
        </p:spPr>
      </p:pic>
      <p:sp>
        <p:nvSpPr>
          <p:cNvPr id="60" name="TextBox 73">
            <a:extLst>
              <a:ext uri="{FF2B5EF4-FFF2-40B4-BE49-F238E27FC236}">
                <a16:creationId xmlns:a16="http://schemas.microsoft.com/office/drawing/2014/main" id="{EF34CA77-AABA-1942-8001-581991EA0904}"/>
              </a:ext>
            </a:extLst>
          </p:cNvPr>
          <p:cNvSpPr txBox="1"/>
          <p:nvPr/>
        </p:nvSpPr>
        <p:spPr>
          <a:xfrm>
            <a:off x="4807817" y="4626679"/>
            <a:ext cx="39087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t-BR" sz="1000" dirty="0"/>
              <a:t>Em todo o mundo, existem aproximadamente 46,8 milhões de pessoas que vivem com a doença de Alzheimer ou outras formas de demência.</a:t>
            </a:r>
            <a:endParaRPr lang="en-US" sz="1000" dirty="0"/>
          </a:p>
        </p:txBody>
      </p:sp>
      <p:pic>
        <p:nvPicPr>
          <p:cNvPr id="41" name="Imagem 40">
            <a:extLst>
              <a:ext uri="{FF2B5EF4-FFF2-40B4-BE49-F238E27FC236}">
                <a16:creationId xmlns:a16="http://schemas.microsoft.com/office/drawing/2014/main" id="{9863EC8B-1036-FA4E-9C60-E7A18EF60E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3840" y="1277396"/>
            <a:ext cx="1487583" cy="991722"/>
          </a:xfrm>
          <a:prstGeom prst="rect">
            <a:avLst/>
          </a:prstGeom>
        </p:spPr>
      </p:pic>
      <p:pic>
        <p:nvPicPr>
          <p:cNvPr id="50" name="Imagem 49" descr="Uma imagem contendo pessoa, parede, homem, interior&#10;&#10;Descrição gerada automaticamente">
            <a:extLst>
              <a:ext uri="{FF2B5EF4-FFF2-40B4-BE49-F238E27FC236}">
                <a16:creationId xmlns:a16="http://schemas.microsoft.com/office/drawing/2014/main" id="{4378D4C8-314F-B343-B811-836640ECFF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69" y="4987773"/>
            <a:ext cx="1253887" cy="158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88719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528</TotalTime>
  <Words>363</Words>
  <Application>Microsoft Macintosh PowerPoint</Application>
  <PresentationFormat>Apresentação na tela (4:3)</PresentationFormat>
  <Paragraphs>18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Apresentação do PowerPoint</vt:lpstr>
    </vt:vector>
  </TitlesOfParts>
  <Company>Marquette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Otero, Kelsey</dc:creator>
  <cp:lastModifiedBy>Aguiar da Silveira, Joao Ricardo</cp:lastModifiedBy>
  <cp:revision>30</cp:revision>
  <dcterms:created xsi:type="dcterms:W3CDTF">2015-09-16T19:52:53Z</dcterms:created>
  <dcterms:modified xsi:type="dcterms:W3CDTF">2019-03-15T21:51:54Z</dcterms:modified>
</cp:coreProperties>
</file>